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69" r:id="rId3"/>
    <p:sldId id="263" r:id="rId4"/>
    <p:sldId id="271" r:id="rId5"/>
    <p:sldId id="276" r:id="rId6"/>
    <p:sldId id="278" r:id="rId7"/>
    <p:sldId id="264" r:id="rId8"/>
    <p:sldId id="279" r:id="rId9"/>
    <p:sldId id="282" r:id="rId10"/>
    <p:sldId id="283" r:id="rId11"/>
    <p:sldId id="284" r:id="rId12"/>
    <p:sldId id="285" r:id="rId13"/>
    <p:sldId id="287" r:id="rId14"/>
    <p:sldId id="288" r:id="rId15"/>
    <p:sldId id="289" r:id="rId16"/>
    <p:sldId id="290" r:id="rId17"/>
    <p:sldId id="292" r:id="rId18"/>
    <p:sldId id="291" r:id="rId19"/>
    <p:sldId id="293" r:id="rId20"/>
    <p:sldId id="294" r:id="rId21"/>
    <p:sldId id="295" r:id="rId22"/>
    <p:sldId id="296" r:id="rId23"/>
    <p:sldId id="298" r:id="rId24"/>
    <p:sldId id="299" r:id="rId25"/>
    <p:sldId id="300" r:id="rId26"/>
    <p:sldId id="301" r:id="rId27"/>
    <p:sldId id="302" r:id="rId28"/>
    <p:sldId id="305" r:id="rId29"/>
    <p:sldId id="311" r:id="rId30"/>
    <p:sldId id="304" r:id="rId31"/>
    <p:sldId id="306" r:id="rId32"/>
    <p:sldId id="307" r:id="rId33"/>
    <p:sldId id="309" r:id="rId34"/>
    <p:sldId id="308" r:id="rId35"/>
    <p:sldId id="315" r:id="rId36"/>
    <p:sldId id="316" r:id="rId37"/>
    <p:sldId id="317" r:id="rId38"/>
    <p:sldId id="318" r:id="rId39"/>
    <p:sldId id="320" r:id="rId40"/>
    <p:sldId id="319" r:id="rId41"/>
    <p:sldId id="321" r:id="rId42"/>
    <p:sldId id="312" r:id="rId43"/>
    <p:sldId id="329" r:id="rId44"/>
    <p:sldId id="330" r:id="rId45"/>
    <p:sldId id="331" r:id="rId46"/>
    <p:sldId id="332" r:id="rId47"/>
    <p:sldId id="322" r:id="rId48"/>
    <p:sldId id="323" r:id="rId49"/>
    <p:sldId id="324" r:id="rId50"/>
    <p:sldId id="326" r:id="rId51"/>
    <p:sldId id="328" r:id="rId52"/>
    <p:sldId id="325" r:id="rId53"/>
    <p:sldId id="327" r:id="rId54"/>
    <p:sldId id="277" r:id="rId55"/>
    <p:sldId id="265" r:id="rId5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Urcuqui" initials="CU" lastIdx="1" clrIdx="0">
    <p:extLst>
      <p:ext uri="{19B8F6BF-5375-455C-9EA6-DF929625EA0E}">
        <p15:presenceInfo xmlns:p15="http://schemas.microsoft.com/office/powerpoint/2012/main" userId="4cb82a53f40ede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5T10:40:23.706" idx="1">
    <p:pos x="10" y="10"/>
    <p:text>Qué es la Psique:
La psique es el conjunto de las capacidades humanas de un individuo que abarca los procesos conscientes e inconscientes. La palabra psique es de origen griego “ψυχή” o “psyché” que significa “alma humana”.
Antiguamente, el término psique estaba relacionado con un tipo de energía o fuerza vital de un individuo que estaba unida al cuerpo en vida y, se separaba de este tras su muerte. Con el pasar del tiempo, el concepto se alejó de la filosofía y se acercó al área de la psicología, tal como fue descrito anteriormente.
En el área de las religiones, hay muchos teólogos que se han dedicado a este concepto como el caso de Santo Tomás de Aquino que sostiene que el alma es la parte esencial del ser humano y, por ende, es lo que hace que un ser humano se distingue del otro.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771D-871E-44E4-AA0A-AD673C5744C3}" type="datetimeFigureOut">
              <a:rPr lang="es-CO" smtClean="0"/>
              <a:t>5/03/2018</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9977B-5A33-4428-A91D-A4FED04AB67B}" type="slidenum">
              <a:rPr lang="es-CO" smtClean="0"/>
              <a:t>‹Nº›</a:t>
            </a:fld>
            <a:endParaRPr lang="es-CO"/>
          </a:p>
        </p:txBody>
      </p:sp>
    </p:spTree>
    <p:extLst>
      <p:ext uri="{BB962C8B-B14F-4D97-AF65-F5344CB8AC3E}">
        <p14:creationId xmlns:p14="http://schemas.microsoft.com/office/powerpoint/2010/main" val="186774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D56A38-8AF9-4474-AB99-F282E2900231}" type="datetime1">
              <a:rPr lang="es-CO" smtClean="0"/>
              <a:t>5/03/2018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95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B29F937-091A-44C0-85B6-4E4120F9E169}" type="datetime1">
              <a:rPr lang="es-CO" smtClean="0"/>
              <a:t>5/03/2018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327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9974EDF-9F37-4538-845F-44C54E437C5C}" type="datetime1">
              <a:rPr lang="es-CO" smtClean="0"/>
              <a:t>5/03/2018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2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1EAB086-0955-4506-98BF-51B70324519F}" type="datetime1">
              <a:rPr lang="es-CO" smtClean="0"/>
              <a:t>5/03/2018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04008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342B7FF-807F-431D-85B2-806AE4A68A98}" type="datetime1">
              <a:rPr lang="es-CO" smtClean="0"/>
              <a:t>5/03/2018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83870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F463E7B-8779-4847-BB6C-42B776E82F77}" type="datetime1">
              <a:rPr lang="es-CO" smtClean="0"/>
              <a:t>5/03/2018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6621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165D0F-807A-4B9F-AB19-158207798EF6}" type="datetime1">
              <a:rPr lang="es-CO" smtClean="0"/>
              <a:t>5/03/2018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54030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608C50-0512-49AE-B3B1-4F0064066B72}" type="datetime1">
              <a:rPr lang="es-CO" smtClean="0"/>
              <a:t>5/03/2018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6615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8CD2061-93FE-49A3-A075-44EDBA130B4A}" type="datetime1">
              <a:rPr lang="es-CO" smtClean="0"/>
              <a:t>5/03/2018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45808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1E25AD9-A404-479F-986A-B89382580660}" type="datetime1">
              <a:rPr lang="es-CO" smtClean="0"/>
              <a:t>5/03/2018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0399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FDEEA60-9CFB-4C6B-90E8-902328DB353A}" type="datetime1">
              <a:rPr lang="es-CO" smtClean="0"/>
              <a:t>5/03/2018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403710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9B35-DBF2-4EF3-A73B-DF08F1989C59}" type="datetime1">
              <a:rPr lang="es-CO" smtClean="0"/>
              <a:t>5/03/2018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034EF-BFAE-4255-A656-297DAB7FEC3B}" type="slidenum">
              <a:rPr lang="es-CO" smtClean="0"/>
              <a:t>‹Nº›</a:t>
            </a:fld>
            <a:endParaRPr lang="es-CO"/>
          </a:p>
        </p:txBody>
      </p:sp>
    </p:spTree>
    <p:extLst>
      <p:ext uri="{BB962C8B-B14F-4D97-AF65-F5344CB8AC3E}">
        <p14:creationId xmlns:p14="http://schemas.microsoft.com/office/powerpoint/2010/main" val="17306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ideo" Target="https://www.youtube.com/embed/_G3NT91AWUE"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elmundo.es/elmundo/2008/04/19/castillayleon/1208587770.html"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youtu.be/-wu_pO5Z7Pk?t=2470" TargetMode="External"/><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www.elladodelmal.com/2014/07/shoulder-surfing-con-google-glass-para.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2.xml"/><Relationship Id="rId1" Type="http://schemas.openxmlformats.org/officeDocument/2006/relationships/video" Target="https://www.youtube.com/embed/0y9Nf6wHaQo"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theguardian.com/world/2014/oct/07/fake-facebook-dea-agent-lawsuit-sondra-arquiett"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motherboard.vice.com/en_us/article/vv73pj/7-ways-the-cops-will-bust-you-on-the-dark-web"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8Wn7vWd8Y8"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exploit-db.co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www.elevenpaths.com/labstools/foca/index.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www.geocreepy.co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laramies/theHarvester" TargetMode="External"/><Relationship Id="rId2" Type="http://schemas.openxmlformats.org/officeDocument/2006/relationships/hyperlink" Target="https://stalkscan.com/" TargetMode="Externa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kali.org/blog/"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pentoo.ch/about" TargetMode="External"/><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hyperlink" Target="https://lamiradadelreplicante.com/2015/01/06/pentoo-una-distro-basada-en-gentoo-para-la-seguridad-informatica/"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securityonion.ne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caine-live.net/" TargetMode="External"/><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s://blackarch.org/index.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video" Target="https://www.youtube.com/embed/q5DDYpjUeUQ"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scribd.com/doc/7207/cia-lock-picking-field-operative-training-manual#scribd" TargetMode="External"/><Relationship Id="rId2" Type="http://schemas.openxmlformats.org/officeDocument/2006/relationships/hyperlink" Target="https://forums.hak5.org/topic/25232-my-lock-picking-set/" TargetMode="Externa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4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2.xml"/><Relationship Id="rId1" Type="http://schemas.openxmlformats.org/officeDocument/2006/relationships/video" Target="https://www.youtube.com/embed/mO3mMYwKkK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social-engineer.org/social-engineering/social-engineering-infographic/"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youtu.be/F78UdORll-Q"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43.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2.xml"/><Relationship Id="rId1" Type="http://schemas.openxmlformats.org/officeDocument/2006/relationships/video" Target="https://www.youtube.com/embed/qfJ02Y689G8"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youtu.be/YOkn9FK69gc"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thehackernews.com/2017/08/frappening-celebrity-photos.htm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infosecurity-magazine.com/news/macewan-defrauded-118mn-phishing/" TargetMode="Externa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a imagen puede contener: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999"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1</a:t>
            </a:fld>
            <a:endParaRPr lang="es-CO"/>
          </a:p>
        </p:txBody>
      </p:sp>
    </p:spTree>
    <p:extLst>
      <p:ext uri="{BB962C8B-B14F-4D97-AF65-F5344CB8AC3E}">
        <p14:creationId xmlns:p14="http://schemas.microsoft.com/office/powerpoint/2010/main" val="61880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506438"/>
            <a:ext cx="10515600" cy="4351338"/>
          </a:xfrm>
        </p:spPr>
        <p:txBody>
          <a:bodyPr>
            <a:normAutofit fontScale="55000" lnSpcReduction="20000"/>
          </a:bodyPr>
          <a:lstStyle/>
          <a:p>
            <a:r>
              <a:rPr lang="es-CO" sz="8000" b="1" dirty="0" err="1">
                <a:solidFill>
                  <a:schemeClr val="bg1"/>
                </a:solidFill>
                <a:latin typeface="Berlin Sans FB Demi" panose="020E0802020502020306" pitchFamily="34" charset="0"/>
              </a:rPr>
              <a:t>Insider</a:t>
            </a:r>
            <a:endParaRPr lang="es-CO" sz="8000" b="1" dirty="0">
              <a:solidFill>
                <a:schemeClr val="bg1"/>
              </a:solidFill>
              <a:latin typeface="Berlin Sans FB Demi" panose="020E0802020502020306" pitchFamily="34" charset="0"/>
            </a:endParaRPr>
          </a:p>
          <a:p>
            <a:r>
              <a:rPr lang="es-CO" sz="8000" b="1" dirty="0" err="1">
                <a:solidFill>
                  <a:schemeClr val="bg1"/>
                </a:solidFill>
                <a:latin typeface="Berlin Sans FB Demi" panose="020E0802020502020306" pitchFamily="34" charset="0"/>
              </a:rPr>
              <a:t>Ciberdelincuentes</a:t>
            </a:r>
            <a:endParaRPr lang="es-CO" sz="8000" b="1" dirty="0">
              <a:solidFill>
                <a:schemeClr val="bg1"/>
              </a:solidFill>
              <a:latin typeface="Berlin Sans FB Demi" panose="020E0802020502020306" pitchFamily="34" charset="0"/>
            </a:endParaRPr>
          </a:p>
          <a:p>
            <a:r>
              <a:rPr lang="es-CO" sz="8000" b="1" dirty="0">
                <a:solidFill>
                  <a:schemeClr val="bg1"/>
                </a:solidFill>
                <a:latin typeface="Berlin Sans FB Demi" panose="020E0802020502020306" pitchFamily="34" charset="0"/>
              </a:rPr>
              <a:t>Hacker éticos</a:t>
            </a:r>
          </a:p>
          <a:p>
            <a:r>
              <a:rPr lang="es-CO" sz="8000" b="1" dirty="0">
                <a:solidFill>
                  <a:schemeClr val="bg1"/>
                </a:solidFill>
                <a:latin typeface="Berlin Sans FB Demi" panose="020E0802020502020306" pitchFamily="34" charset="0"/>
              </a:rPr>
              <a:t>Estafadores o timadores</a:t>
            </a:r>
          </a:p>
          <a:p>
            <a:r>
              <a:rPr lang="es-CO" sz="8000" b="1" dirty="0">
                <a:solidFill>
                  <a:schemeClr val="bg1"/>
                </a:solidFill>
                <a:latin typeface="Berlin Sans FB Demi" panose="020E0802020502020306" pitchFamily="34" charset="0"/>
              </a:rPr>
              <a:t>Vendedores</a:t>
            </a:r>
          </a:p>
          <a:p>
            <a:r>
              <a:rPr lang="es-CO" sz="8000" b="1" dirty="0">
                <a:solidFill>
                  <a:schemeClr val="bg1"/>
                </a:solidFill>
                <a:latin typeface="Berlin Sans FB Demi" panose="020E0802020502020306" pitchFamily="34" charset="0"/>
              </a:rPr>
              <a:t>Espías</a:t>
            </a:r>
          </a:p>
          <a:p>
            <a:r>
              <a:rPr lang="es-CO" sz="8000" b="1" dirty="0">
                <a:solidFill>
                  <a:schemeClr val="bg1"/>
                </a:solidFill>
                <a:latin typeface="Berlin Sans FB Demi" panose="020E0802020502020306" pitchFamily="34" charset="0"/>
              </a:rPr>
              <a:t>Reclutadores o cazatalentos</a:t>
            </a:r>
          </a:p>
          <a:p>
            <a:pPr marL="0" indent="0">
              <a:buNone/>
            </a:pPr>
            <a:endParaRPr lang="es-CO" sz="8000" b="1" dirty="0">
              <a:solidFill>
                <a:schemeClr val="bg1"/>
              </a:solidFill>
              <a:latin typeface="Berlin Sans FB Demi" panose="020E0802020502020306" pitchFamily="34" charset="0"/>
            </a:endParaRPr>
          </a:p>
          <a:p>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43" y="209465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32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endParaRPr lang="es-CO" dirty="0"/>
          </a:p>
        </p:txBody>
      </p:sp>
      <p:pic>
        <p:nvPicPr>
          <p:cNvPr id="8"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08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p>
          <a:p>
            <a:pPr marL="0" indent="0" algn="ctr">
              <a:buNone/>
            </a:pPr>
            <a:r>
              <a:rPr lang="es-CO" sz="8000" b="1" dirty="0">
                <a:solidFill>
                  <a:schemeClr val="bg1"/>
                </a:solidFill>
                <a:latin typeface="Berlin Sans FB Demi" panose="020E0802020502020306" pitchFamily="34" charset="0"/>
              </a:rPr>
              <a:t>¿Por qué?</a:t>
            </a:r>
          </a:p>
          <a:p>
            <a:pPr marL="0" indent="0" algn="ctr">
              <a:buNone/>
            </a:pPr>
            <a:endParaRPr lang="es-CO" dirty="0"/>
          </a:p>
        </p:txBody>
      </p:sp>
    </p:spTree>
    <p:extLst>
      <p:ext uri="{BB962C8B-B14F-4D97-AF65-F5344CB8AC3E}">
        <p14:creationId xmlns:p14="http://schemas.microsoft.com/office/powerpoint/2010/main" val="3325316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13</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13512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_G3NT91AWUE"/>
          <p:cNvPicPr>
            <a:picLocks noGrp="1" noRot="1" noChangeAspect="1"/>
          </p:cNvPicPr>
          <p:nvPr>
            <p:ph idx="1"/>
            <a:videoFile r:link="rId1"/>
          </p:nvPr>
        </p:nvPicPr>
        <p:blipFill>
          <a:blip r:embed="rId3"/>
          <a:stretch>
            <a:fillRect/>
          </a:stretch>
        </p:blipFill>
        <p:spPr>
          <a:xfrm>
            <a:off x="2967486" y="2224371"/>
            <a:ext cx="5781136" cy="325188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14</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Piggybacking</a:t>
            </a:r>
            <a:r>
              <a:rPr lang="es-CO" sz="5400" b="1" dirty="0">
                <a:solidFill>
                  <a:schemeClr val="bg1"/>
                </a:solidFill>
                <a:latin typeface="Berlin Sans FB Demi" panose="020E0802020502020306" pitchFamily="34" charset="0"/>
              </a:rPr>
              <a:t> &amp; </a:t>
            </a:r>
            <a:r>
              <a:rPr lang="es-CO" sz="5400" b="1" dirty="0" err="1">
                <a:solidFill>
                  <a:schemeClr val="bg1"/>
                </a:solidFill>
                <a:latin typeface="Berlin Sans FB Demi" panose="020E0802020502020306" pitchFamily="34" charset="0"/>
              </a:rPr>
              <a:t>Tailgating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Aprovechar los privilegios de alguien</a:t>
            </a:r>
          </a:p>
          <a:p>
            <a:pPr marL="0" indent="0" algn="ctr">
              <a:buNone/>
            </a:pPr>
            <a:endParaRPr lang="es-CO" dirty="0"/>
          </a:p>
        </p:txBody>
      </p:sp>
      <p:pic>
        <p:nvPicPr>
          <p:cNvPr id="1026" name="Picture 2" descr="Resultado de imagen para piggyb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1" y="2838308"/>
            <a:ext cx="6288357" cy="18895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60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2050"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436218"/>
            <a:ext cx="4438650" cy="29432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 name="Imagen 1">
            <a:hlinkClick r:id="rId3"/>
          </p:cNvPr>
          <p:cNvPicPr>
            <a:picLocks noChangeAspect="1"/>
          </p:cNvPicPr>
          <p:nvPr/>
        </p:nvPicPr>
        <p:blipFill>
          <a:blip r:embed="rId4"/>
          <a:stretch>
            <a:fillRect/>
          </a:stretch>
        </p:blipFill>
        <p:spPr>
          <a:xfrm>
            <a:off x="6096000" y="1343025"/>
            <a:ext cx="5031497" cy="5195887"/>
          </a:xfrm>
          <a:prstGeom prst="rect">
            <a:avLst/>
          </a:prstGeom>
          <a:effectLst>
            <a:innerShdw blurRad="114300">
              <a:prstClr val="black"/>
            </a:innerShdw>
          </a:effectLst>
        </p:spPr>
      </p:pic>
    </p:spTree>
    <p:extLst>
      <p:ext uri="{BB962C8B-B14F-4D97-AF65-F5344CB8AC3E}">
        <p14:creationId xmlns:p14="http://schemas.microsoft.com/office/powerpoint/2010/main" val="67948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3074"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41" y="1734915"/>
            <a:ext cx="3305459" cy="413297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dumpster di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963078"/>
            <a:ext cx="2905125" cy="367665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69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Eavesdropping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fontScale="85000" lnSpcReduction="20000"/>
          </a:bodyPr>
          <a:lstStyle/>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“Escuchar una conversación de forma presencial sin el consentimiento de los interlocutores”</a:t>
            </a:r>
          </a:p>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Vulnerabilidades en el protocolo de señalización </a:t>
            </a:r>
            <a:r>
              <a:rPr lang="es-CO" sz="4800" b="1" dirty="0">
                <a:solidFill>
                  <a:schemeClr val="bg1"/>
                </a:solidFill>
                <a:latin typeface="Berlin Sans FB Demi" panose="020E0802020502020306" pitchFamily="34" charset="0"/>
                <a:hlinkClick r:id="rId2"/>
              </a:rPr>
              <a:t>SS7</a:t>
            </a: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hlinkClick r:id="rId3"/>
              </a:rPr>
              <a:t>Sample</a:t>
            </a:r>
            <a:endParaRPr lang="es-CO" sz="48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094472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4098" name="Picture 2" descr="Resultado de imagen para shoulder surf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825625"/>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82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82" y="1417637"/>
            <a:ext cx="6240236" cy="4549180"/>
          </a:xfr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0275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6146" name="Picture 2" descr="http://4.bp.blogspot.com/-yZ3zdlKHGiM/U7lD16Fyw0I/AAAAAAAAU5I/Ffsiuk-DguM/s1600/GoogleGlassVSiPad.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30350"/>
            <a:ext cx="6286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29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y9Nf6wHaQo"/>
          <p:cNvPicPr>
            <a:picLocks noGrp="1" noRot="1" noChangeAspect="1"/>
          </p:cNvPicPr>
          <p:nvPr>
            <p:ph idx="1"/>
            <a:videoFile r:link="rId1"/>
          </p:nvPr>
        </p:nvPicPr>
        <p:blipFill>
          <a:blip r:embed="rId3"/>
          <a:stretch>
            <a:fillRect/>
          </a:stretch>
        </p:blipFill>
        <p:spPr>
          <a:xfrm>
            <a:off x="1914525" y="1690688"/>
            <a:ext cx="8536516" cy="48017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21</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Chema Alonso</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44334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22</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Office </a:t>
            </a:r>
            <a:r>
              <a:rPr lang="es-CO" sz="3600" b="1" dirty="0" err="1">
                <a:solidFill>
                  <a:schemeClr val="bg1"/>
                </a:solidFill>
                <a:latin typeface="Berlin Sans FB Demi" panose="020E0802020502020306" pitchFamily="34" charset="0"/>
              </a:rPr>
              <a:t>Snooping</a:t>
            </a:r>
            <a:endParaRPr lang="es-CO" sz="3600" b="1" dirty="0">
              <a:solidFill>
                <a:schemeClr val="bg1"/>
              </a:solidFill>
              <a:latin typeface="Berlin Sans FB Demi" panose="020E0802020502020306" pitchFamily="34" charset="0"/>
            </a:endParaRPr>
          </a:p>
        </p:txBody>
      </p:sp>
      <p:pic>
        <p:nvPicPr>
          <p:cNvPr id="1026" name="Picture 2" descr="Resultado de imagen para office snoo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736436"/>
            <a:ext cx="3810000" cy="38100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655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23</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Baiting</a:t>
            </a:r>
            <a:endParaRPr lang="es-CO" sz="3600" b="1" dirty="0">
              <a:solidFill>
                <a:schemeClr val="bg1"/>
              </a:solidFill>
              <a:latin typeface="Berlin Sans FB Demi" panose="020E0802020502020306" pitchFamily="34" charset="0"/>
            </a:endParaRP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231" y="2020436"/>
            <a:ext cx="4791538" cy="3066584"/>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0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24</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Bribing</a:t>
            </a:r>
            <a:endParaRPr lang="es-CO" sz="3600" b="1" dirty="0">
              <a:solidFill>
                <a:schemeClr val="bg1"/>
              </a:solidFill>
              <a:latin typeface="Berlin Sans FB Demi" panose="020E0802020502020306" pitchFamily="34" charset="0"/>
            </a:endParaRPr>
          </a:p>
        </p:txBody>
      </p:sp>
      <p:pic>
        <p:nvPicPr>
          <p:cNvPr id="3074" name="Picture 2" descr="Resultado de imagen para brib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82" y="1801529"/>
            <a:ext cx="5242235" cy="35043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72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25</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sp>
        <p:nvSpPr>
          <p:cNvPr id="6" name="Marcador de contenido 2"/>
          <p:cNvSpPr>
            <a:spLocks noGrp="1"/>
          </p:cNvSpPr>
          <p:nvPr>
            <p:ph idx="1"/>
          </p:nvPr>
        </p:nvSpPr>
        <p:spPr>
          <a:xfrm>
            <a:off x="838200" y="1028105"/>
            <a:ext cx="10515600" cy="2139968"/>
          </a:xfrm>
        </p:spPr>
        <p:txBody>
          <a:bodyPr>
            <a:normAutofit fontScale="85000"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hay una acción activa para controlar un sistema o recolectar información. Pescador: hay un anzuelo y esperar a que sus víctimas piquen”</a:t>
            </a:r>
          </a:p>
          <a:p>
            <a:pPr marL="0" indent="0" algn="ctr">
              <a:buNone/>
            </a:pPr>
            <a:endParaRPr lang="es-CO" dirty="0"/>
          </a:p>
        </p:txBody>
      </p:sp>
      <p:sp>
        <p:nvSpPr>
          <p:cNvPr id="7" name="Rectángulo 6"/>
          <p:cNvSpPr/>
          <p:nvPr/>
        </p:nvSpPr>
        <p:spPr>
          <a:xfrm>
            <a:off x="2759989" y="3543395"/>
            <a:ext cx="6672019" cy="769441"/>
          </a:xfrm>
          <a:prstGeom prst="rect">
            <a:avLst/>
          </a:prstGeom>
        </p:spPr>
        <p:txBody>
          <a:bodyPr wrap="none">
            <a:spAutoFit/>
          </a:bodyPr>
          <a:lstStyle/>
          <a:p>
            <a:pPr algn="ctr"/>
            <a:r>
              <a:rPr lang="es-CO" sz="4400" b="1" dirty="0">
                <a:solidFill>
                  <a:schemeClr val="bg1"/>
                </a:solidFill>
                <a:latin typeface="Berlin Sans FB Demi" panose="020E0802020502020306" pitchFamily="34" charset="0"/>
              </a:rPr>
              <a:t>La víctima es quien inicia </a:t>
            </a:r>
          </a:p>
        </p:txBody>
      </p:sp>
      <p:sp>
        <p:nvSpPr>
          <p:cNvPr id="8" name="Rectángulo 7"/>
          <p:cNvSpPr/>
          <p:nvPr/>
        </p:nvSpPr>
        <p:spPr>
          <a:xfrm>
            <a:off x="2328262" y="4611318"/>
            <a:ext cx="7535471" cy="1446550"/>
          </a:xfrm>
          <a:prstGeom prst="rect">
            <a:avLst/>
          </a:prstGeom>
        </p:spPr>
        <p:txBody>
          <a:bodyPr wrap="square">
            <a:spAutoFit/>
          </a:bodyPr>
          <a:lstStyle/>
          <a:p>
            <a:pPr algn="ctr"/>
            <a:r>
              <a:rPr lang="es-CO" sz="4400" b="1" dirty="0">
                <a:solidFill>
                  <a:schemeClr val="bg1"/>
                </a:solidFill>
                <a:latin typeface="Berlin Sans FB Demi" panose="020E0802020502020306" pitchFamily="34" charset="0"/>
              </a:rPr>
              <a:t>En gran parte son ataques dirigidos o concretos</a:t>
            </a:r>
          </a:p>
        </p:txBody>
      </p:sp>
    </p:spTree>
    <p:extLst>
      <p:ext uri="{BB962C8B-B14F-4D97-AF65-F5344CB8AC3E}">
        <p14:creationId xmlns:p14="http://schemas.microsoft.com/office/powerpoint/2010/main" val="206219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26</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pic>
        <p:nvPicPr>
          <p:cNvPr id="3" name="Imagen 2">
            <a:hlinkClick r:id="rId2"/>
          </p:cNvPr>
          <p:cNvPicPr>
            <a:picLocks noChangeAspect="1"/>
          </p:cNvPicPr>
          <p:nvPr/>
        </p:nvPicPr>
        <p:blipFill>
          <a:blip r:embed="rId3"/>
          <a:stretch>
            <a:fillRect/>
          </a:stretch>
        </p:blipFill>
        <p:spPr>
          <a:xfrm>
            <a:off x="821639" y="1403951"/>
            <a:ext cx="3953959" cy="4768562"/>
          </a:xfrm>
          <a:prstGeom prst="rect">
            <a:avLst/>
          </a:prstGeom>
          <a:effectLst>
            <a:innerShdw blurRad="114300">
              <a:prstClr val="black"/>
            </a:innerShdw>
          </a:effectLst>
        </p:spPr>
      </p:pic>
      <p:pic>
        <p:nvPicPr>
          <p:cNvPr id="9" name="Imagen 8">
            <a:hlinkClick r:id="rId4"/>
          </p:cNvPr>
          <p:cNvPicPr>
            <a:picLocks noChangeAspect="1"/>
          </p:cNvPicPr>
          <p:nvPr/>
        </p:nvPicPr>
        <p:blipFill>
          <a:blip r:embed="rId5"/>
          <a:stretch>
            <a:fillRect/>
          </a:stretch>
        </p:blipFill>
        <p:spPr>
          <a:xfrm>
            <a:off x="6342791" y="1330343"/>
            <a:ext cx="4320876" cy="4915778"/>
          </a:xfrm>
          <a:prstGeom prst="rect">
            <a:avLst/>
          </a:prstGeom>
          <a:effectLst>
            <a:innerShdw blurRad="114300">
              <a:prstClr val="black"/>
            </a:innerShdw>
          </a:effectLst>
        </p:spPr>
      </p:pic>
    </p:spTree>
    <p:extLst>
      <p:ext uri="{BB962C8B-B14F-4D97-AF65-F5344CB8AC3E}">
        <p14:creationId xmlns:p14="http://schemas.microsoft.com/office/powerpoint/2010/main" val="4193494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27</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Deep Web</a:t>
            </a:r>
          </a:p>
        </p:txBody>
      </p:sp>
      <p:pic>
        <p:nvPicPr>
          <p:cNvPr id="4098" name="Picture 2" descr="Resultado de imagen para deep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03" y="1605775"/>
            <a:ext cx="3728225" cy="45496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deep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726" y="2199461"/>
            <a:ext cx="4762500" cy="33623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196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2033137"/>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“OSINT (Open </a:t>
            </a:r>
            <a:r>
              <a:rPr lang="es-CO" sz="4400" b="1" dirty="0" err="1">
                <a:solidFill>
                  <a:schemeClr val="bg1"/>
                </a:solidFill>
                <a:latin typeface="Berlin Sans FB Demi" panose="020E0802020502020306" pitchFamily="34" charset="0"/>
              </a:rPr>
              <a:t>Source</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Intelligence</a:t>
            </a:r>
            <a:r>
              <a:rPr lang="es-CO" sz="4400" b="1" dirty="0">
                <a:solidFill>
                  <a:schemeClr val="bg1"/>
                </a:solidFill>
                <a:latin typeface="Berlin Sans FB Demi" panose="020E0802020502020306" pitchFamily="34" charset="0"/>
              </a:rPr>
              <a:t>) o inteligencia de fuentes abiertas”</a:t>
            </a:r>
          </a:p>
          <a:p>
            <a:pPr marL="0" indent="0" algn="ctr">
              <a:buNone/>
            </a:pPr>
            <a:endParaRPr lang="es-CO" dirty="0"/>
          </a:p>
        </p:txBody>
      </p:sp>
    </p:spTree>
    <p:extLst>
      <p:ext uri="{BB962C8B-B14F-4D97-AF65-F5344CB8AC3E}">
        <p14:creationId xmlns:p14="http://schemas.microsoft.com/office/powerpoint/2010/main" val="3943263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29</a:t>
            </a:fld>
            <a:endParaRPr lang="es-CO"/>
          </a:p>
        </p:txBody>
      </p:sp>
      <p:pic>
        <p:nvPicPr>
          <p:cNvPr id="1026" name="Picture 2" descr="Resultado de imagen para sun tzu frases cono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1880394"/>
            <a:ext cx="5715000" cy="428625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558831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5" name="-8Wn7vWd8Y8">
            <a:hlinkClick r:id="" action="ppaction://media"/>
          </p:cNvPr>
          <p:cNvPicPr>
            <a:picLocks noGrp="1" noRot="1" noChangeAspect="1"/>
          </p:cNvPicPr>
          <p:nvPr>
            <p:ph idx="1"/>
            <a:videoFile r:link="rId1"/>
          </p:nvPr>
        </p:nvPicPr>
        <p:blipFill>
          <a:blip r:embed="rId3"/>
          <a:stretch>
            <a:fillRect/>
          </a:stretch>
        </p:blipFill>
        <p:spPr>
          <a:xfrm>
            <a:off x="2583180" y="1027906"/>
            <a:ext cx="7025640" cy="526923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a:t>
            </a:fld>
            <a:endParaRPr lang="es-CO"/>
          </a:p>
        </p:txBody>
      </p:sp>
    </p:spTree>
    <p:extLst>
      <p:ext uri="{BB962C8B-B14F-4D97-AF65-F5344CB8AC3E}">
        <p14:creationId xmlns:p14="http://schemas.microsoft.com/office/powerpoint/2010/main" val="405453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Site: indica el dominio</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buscará las palabras específicas</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Filetype</a:t>
            </a:r>
            <a:r>
              <a:rPr lang="es-CO" sz="4400" b="1" dirty="0">
                <a:solidFill>
                  <a:schemeClr val="bg1"/>
                </a:solidFill>
                <a:latin typeface="Berlin Sans FB Demi" panose="020E0802020502020306" pitchFamily="34" charset="0"/>
              </a:rPr>
              <a:t>: el tipo de archivo</a:t>
            </a:r>
          </a:p>
          <a:p>
            <a:pPr marL="0" indent="0" algn="ctr">
              <a:buNone/>
            </a:pPr>
            <a:r>
              <a:rPr lang="es-CO" sz="4400" b="1" dirty="0" err="1">
                <a:solidFill>
                  <a:schemeClr val="bg1"/>
                </a:solidFill>
                <a:latin typeface="Berlin Sans FB Demi" panose="020E0802020502020306" pitchFamily="34" charset="0"/>
              </a:rPr>
              <a:t>Intext</a:t>
            </a:r>
            <a:r>
              <a:rPr lang="es-CO" sz="4400" b="1" dirty="0">
                <a:solidFill>
                  <a:schemeClr val="bg1"/>
                </a:solidFill>
                <a:latin typeface="Berlin Sans FB Demi" panose="020E0802020502020306" pitchFamily="34" charset="0"/>
              </a:rPr>
              <a:t>: palabra clave en la página</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878085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31</a:t>
            </a:fld>
            <a:endParaRPr lang="es-CO"/>
          </a:p>
        </p:txBody>
      </p:sp>
      <p:sp>
        <p:nvSpPr>
          <p:cNvPr id="5" name="CuadroTexto 4"/>
          <p:cNvSpPr txBox="1"/>
          <p:nvPr/>
        </p:nvSpPr>
        <p:spPr>
          <a:xfrm>
            <a:off x="0" y="96386"/>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view</a:t>
            </a:r>
            <a:r>
              <a:rPr lang="es-CO" sz="4400" b="1" dirty="0">
                <a:solidFill>
                  <a:schemeClr val="bg1"/>
                </a:solidFill>
                <a:latin typeface="Berlin Sans FB Demi" panose="020E0802020502020306" pitchFamily="34" charset="0"/>
              </a:rPr>
              <a:t>/index.shtml”</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Exploit </a:t>
            </a:r>
            <a:r>
              <a:rPr lang="es-CO" sz="4400" b="1" dirty="0" err="1">
                <a:solidFill>
                  <a:schemeClr val="bg1"/>
                </a:solidFill>
                <a:latin typeface="Berlin Sans FB Demi" panose="020E0802020502020306" pitchFamily="34" charset="0"/>
                <a:hlinkClick r:id="rId2"/>
              </a:rPr>
              <a:t>database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074263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“Foca”</a:t>
            </a:r>
          </a:p>
          <a:p>
            <a:pPr marL="0" indent="0" algn="ctr">
              <a:buNone/>
            </a:pPr>
            <a:endParaRPr lang="es-CO" dirty="0"/>
          </a:p>
        </p:txBody>
      </p:sp>
      <p:pic>
        <p:nvPicPr>
          <p:cNvPr id="1026" name="Picture 2" descr="Resultado de imagen para foca fingerprinti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7" y="2616200"/>
            <a:ext cx="7934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54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33</a:t>
            </a:fld>
            <a:endParaRPr lang="es-CO"/>
          </a:p>
        </p:txBody>
      </p:sp>
      <p:pic>
        <p:nvPicPr>
          <p:cNvPr id="3074" name="Picture 2" descr="http://www.geocreepy.com/Place_based_project.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220" y="2493818"/>
            <a:ext cx="6341559" cy="369411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Creepy</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187748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617909" y="2002795"/>
            <a:ext cx="4503288"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a:solidFill>
                  <a:schemeClr val="bg1"/>
                </a:solidFill>
                <a:latin typeface="Berlin Sans FB Demi" panose="020E0802020502020306" pitchFamily="34" charset="0"/>
                <a:hlinkClick r:id="rId2"/>
              </a:rPr>
              <a:t>stalkscan</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pic>
        <p:nvPicPr>
          <p:cNvPr id="2050" name="Picture 2" descr="Resultado de imagen para theharvest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407" y="1599336"/>
            <a:ext cx="6551502" cy="2946886"/>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555776" y="4718032"/>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facebook.com –l 20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555775" y="5289263"/>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kali.org -l 500 -b google</a:t>
            </a:r>
            <a:endParaRPr lang="es-CO" dirty="0"/>
          </a:p>
        </p:txBody>
      </p:sp>
    </p:spTree>
    <p:extLst>
      <p:ext uri="{BB962C8B-B14F-4D97-AF65-F5344CB8AC3E}">
        <p14:creationId xmlns:p14="http://schemas.microsoft.com/office/powerpoint/2010/main" val="961140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35</a:t>
            </a:fld>
            <a:endParaRPr lang="es-CO"/>
          </a:p>
        </p:txBody>
      </p:sp>
      <p:sp>
        <p:nvSpPr>
          <p:cNvPr id="6" name="Título 5"/>
          <p:cNvSpPr>
            <a:spLocks noGrp="1"/>
          </p:cNvSpPr>
          <p:nvPr>
            <p:ph type="title"/>
          </p:nvPr>
        </p:nvSpPr>
        <p:spPr/>
        <p:txBody>
          <a:bodyPr/>
          <a:lstStyle/>
          <a:p>
            <a:endParaRPr lang="es-CO" dirty="0"/>
          </a:p>
        </p:txBody>
      </p:sp>
      <p:pic>
        <p:nvPicPr>
          <p:cNvPr id="2050" name="Picture 2" descr="Resultado de imagen para shenl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772" y="613316"/>
            <a:ext cx="4086787" cy="28607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game of thrones drag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761" y="3474067"/>
            <a:ext cx="3996461" cy="26624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054" name="Picture 6" descr="Resultado de imagen para yu gi oh dragon azu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026" y="2043691"/>
            <a:ext cx="2321370" cy="3384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11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36</a:t>
            </a:fld>
            <a:endParaRPr lang="es-CO"/>
          </a:p>
        </p:txBody>
      </p:sp>
      <p:pic>
        <p:nvPicPr>
          <p:cNvPr id="3074" name="Picture 2" descr="Resultado de imagen para kali linu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632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Kali</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linux</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3583250"/>
          </a:xfrm>
        </p:spPr>
        <p:txBody>
          <a:bodyPr>
            <a:normAutofit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Debian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Developed</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by</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Offensive</a:t>
            </a:r>
            <a:r>
              <a:rPr lang="es-CO" sz="4400" b="1" dirty="0">
                <a:solidFill>
                  <a:schemeClr val="bg1"/>
                </a:solidFill>
                <a:latin typeface="Berlin Sans FB Demi" panose="020E0802020502020306" pitchFamily="34" charset="0"/>
              </a:rPr>
              <a:t> Security</a:t>
            </a:r>
          </a:p>
          <a:p>
            <a:pPr marL="0" indent="0" algn="ctr">
              <a:buNone/>
            </a:pPr>
            <a:r>
              <a:rPr lang="es-CO" sz="4400" b="1" dirty="0" err="1">
                <a:solidFill>
                  <a:schemeClr val="bg1"/>
                </a:solidFill>
                <a:latin typeface="Berlin Sans FB Demi" panose="020E0802020502020306" pitchFamily="34" charset="0"/>
              </a:rPr>
              <a:t>Version</a:t>
            </a:r>
            <a:r>
              <a:rPr lang="es-CO" sz="4400" b="1" dirty="0">
                <a:solidFill>
                  <a:schemeClr val="bg1"/>
                </a:solidFill>
                <a:latin typeface="Berlin Sans FB Demi" panose="020E0802020502020306" pitchFamily="34" charset="0"/>
              </a:rPr>
              <a:t> 2017.1</a:t>
            </a:r>
          </a:p>
          <a:p>
            <a:pPr marL="0" indent="0" algn="ctr">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872513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Pentoo</a:t>
            </a:r>
            <a:endParaRPr lang="es-CO" sz="3600" b="1" dirty="0">
              <a:solidFill>
                <a:schemeClr val="bg1"/>
              </a:solidFill>
              <a:latin typeface="Berlin Sans FB Demi" panose="020E0802020502020306" pitchFamily="34" charset="0"/>
            </a:endParaRPr>
          </a:p>
        </p:txBody>
      </p:sp>
      <p:pic>
        <p:nvPicPr>
          <p:cNvPr id="4098" name="Picture 2" descr="Resultado de imagen para pento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848" y="1900602"/>
            <a:ext cx="6115376" cy="3438201"/>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Gentoo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4"/>
              </a:rPr>
              <a:t>Other info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904570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Security </a:t>
            </a:r>
            <a:r>
              <a:rPr lang="es-CO" sz="5400" b="1" dirty="0" err="1">
                <a:solidFill>
                  <a:schemeClr val="bg1"/>
                </a:solidFill>
                <a:latin typeface="Berlin Sans FB Demi" panose="020E0802020502020306" pitchFamily="34" charset="0"/>
              </a:rPr>
              <a:t>Onion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Intrusion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Detection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Network Security</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Log </a:t>
            </a:r>
            <a:r>
              <a:rPr lang="es-CO" sz="4400" b="1" dirty="0" err="1">
                <a:solidFill>
                  <a:schemeClr val="bg1"/>
                </a:solidFill>
                <a:latin typeface="Berlin Sans FB Demi" panose="020E0802020502020306" pitchFamily="34" charset="0"/>
              </a:rPr>
              <a:t>management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5122" name="Picture 2" descr="Resultado de imagen para security onion di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745" y="2284629"/>
            <a:ext cx="4589275" cy="343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030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forma de conseguir que una persona haga algo de forma voluntaria que de otra forma no haría </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11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40</a:t>
            </a:fld>
            <a:endParaRPr lang="es-CO"/>
          </a:p>
        </p:txBody>
      </p:sp>
      <p:pic>
        <p:nvPicPr>
          <p:cNvPr id="6146" name="Picture 2" descr="http://www.caine-live.net/caine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7" y="1900602"/>
            <a:ext cx="4902582" cy="354329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Caine</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Digital </a:t>
            </a:r>
            <a:r>
              <a:rPr lang="es-CO" sz="4400" b="1" dirty="0" err="1">
                <a:solidFill>
                  <a:schemeClr val="bg1"/>
                </a:solidFill>
                <a:latin typeface="Berlin Sans FB Demi" panose="020E0802020502020306" pitchFamily="34" charset="0"/>
              </a:rPr>
              <a:t>Forensics</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project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270902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41</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BlackArch</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7170" name="Picture 2" descr="Resultado de imagen para black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11" y="1900602"/>
            <a:ext cx="5836846" cy="276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427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4775"/>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Maltego</a:t>
            </a:r>
            <a:r>
              <a:rPr lang="es-CO" sz="4400" b="1" dirty="0">
                <a:solidFill>
                  <a:schemeClr val="bg1"/>
                </a:solidFill>
                <a:latin typeface="Berlin Sans FB Demi" panose="020E0802020502020306" pitchFamily="34" charset="0"/>
              </a:rPr>
              <a:t>”</a:t>
            </a:r>
          </a:p>
          <a:p>
            <a:pPr marL="0" indent="0" algn="ctr">
              <a:buNone/>
            </a:pPr>
            <a:endParaRPr lang="es-CO" dirty="0"/>
          </a:p>
        </p:txBody>
      </p:sp>
      <p:pic>
        <p:nvPicPr>
          <p:cNvPr id="7" name="q5DDYpjUeUQ"/>
          <p:cNvPicPr>
            <a:picLocks noRot="1" noChangeAspect="1"/>
          </p:cNvPicPr>
          <p:nvPr>
            <a:videoFile r:link="rId1"/>
          </p:nvPr>
        </p:nvPicPr>
        <p:blipFill>
          <a:blip r:embed="rId3"/>
          <a:stretch>
            <a:fillRect/>
          </a:stretch>
        </p:blipFill>
        <p:spPr>
          <a:xfrm>
            <a:off x="1433512" y="1476177"/>
            <a:ext cx="9324975" cy="5245298"/>
          </a:xfrm>
          <a:prstGeom prst="rect">
            <a:avLst/>
          </a:prstGeom>
        </p:spPr>
      </p:pic>
    </p:spTree>
    <p:extLst>
      <p:ext uri="{BB962C8B-B14F-4D97-AF65-F5344CB8AC3E}">
        <p14:creationId xmlns:p14="http://schemas.microsoft.com/office/powerpoint/2010/main" val="908173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43</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pic>
        <p:nvPicPr>
          <p:cNvPr id="1026" name="Picture 2" descr="Resultado de imagen para dmitry 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31" y="1774825"/>
            <a:ext cx="5553075" cy="45815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286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44</a:t>
            </a:fld>
            <a:endParaRPr lang="es-CO"/>
          </a:p>
        </p:txBody>
      </p:sp>
      <p:pic>
        <p:nvPicPr>
          <p:cNvPr id="5" name="Imagen 4"/>
          <p:cNvPicPr>
            <a:picLocks noChangeAspect="1"/>
          </p:cNvPicPr>
          <p:nvPr/>
        </p:nvPicPr>
        <p:blipFill>
          <a:blip r:embed="rId2"/>
          <a:stretch>
            <a:fillRect/>
          </a:stretch>
        </p:blipFill>
        <p:spPr>
          <a:xfrm>
            <a:off x="234281" y="1951038"/>
            <a:ext cx="5812121" cy="3892452"/>
          </a:xfrm>
          <a:prstGeom prst="rect">
            <a:avLst/>
          </a:prstGeom>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309569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45</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CO" sz="4400" b="1" dirty="0">
                <a:solidFill>
                  <a:schemeClr val="bg1"/>
                </a:solidFill>
                <a:latin typeface="Berlin Sans FB Demi" panose="020E0802020502020306" pitchFamily="34" charset="0"/>
              </a:rPr>
              <a:t>Hacking físico</a:t>
            </a:r>
          </a:p>
          <a:p>
            <a:pPr algn="ctr"/>
            <a:r>
              <a:rPr lang="es-CO" sz="4400" b="1" dirty="0">
                <a:solidFill>
                  <a:schemeClr val="bg1"/>
                </a:solidFill>
                <a:latin typeface="Berlin Sans FB Demi" panose="020E0802020502020306" pitchFamily="34" charset="0"/>
              </a:rPr>
              <a:t>Acceso a información</a:t>
            </a:r>
          </a:p>
          <a:p>
            <a:pPr algn="ctr"/>
            <a:r>
              <a:rPr lang="es-CO" sz="4400" b="1" dirty="0">
                <a:solidFill>
                  <a:schemeClr val="bg1"/>
                </a:solidFill>
                <a:latin typeface="Berlin Sans FB Demi" panose="020E0802020502020306" pitchFamily="34" charset="0"/>
              </a:rPr>
              <a:t>Actividades que no sean detectadas por los objetivos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Set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Manuales</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2052" name="Picture 4" descr="Resultado de imagen para lockpic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13" y="1900602"/>
            <a:ext cx="4357477" cy="29540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271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3mMYwKkKs"/>
          <p:cNvPicPr>
            <a:picLocks noGrp="1" noRot="1" noChangeAspect="1"/>
          </p:cNvPicPr>
          <p:nvPr>
            <p:ph idx="1"/>
            <a:videoFile r:link="rId1"/>
          </p:nvPr>
        </p:nvPicPr>
        <p:blipFill>
          <a:blip r:embed="rId3"/>
          <a:stretch>
            <a:fillRect/>
          </a:stretch>
        </p:blipFill>
        <p:spPr>
          <a:xfrm>
            <a:off x="1716578" y="1794626"/>
            <a:ext cx="8758843" cy="492684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46</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
        <p:nvSpPr>
          <p:cNvPr id="2" name="Rectángulo 1">
            <a:extLst>
              <a:ext uri="{FF2B5EF4-FFF2-40B4-BE49-F238E27FC236}">
                <a16:creationId xmlns:a16="http://schemas.microsoft.com/office/drawing/2014/main" id="{3FE1F8C0-145F-428B-8A13-2F1B7F535439}"/>
              </a:ext>
            </a:extLst>
          </p:cNvPr>
          <p:cNvSpPr/>
          <p:nvPr/>
        </p:nvSpPr>
        <p:spPr>
          <a:xfrm>
            <a:off x="3345376" y="6247593"/>
            <a:ext cx="5199244" cy="369332"/>
          </a:xfrm>
          <a:prstGeom prst="rect">
            <a:avLst/>
          </a:prstGeom>
        </p:spPr>
        <p:txBody>
          <a:bodyPr wrap="none">
            <a:spAutoFit/>
          </a:bodyPr>
          <a:lstStyle/>
          <a:p>
            <a:r>
              <a:rPr lang="es-CO" dirty="0">
                <a:solidFill>
                  <a:schemeClr val="bg1"/>
                </a:solidFill>
              </a:rPr>
              <a:t>https://www.youtube.com/watch?v=mO3mMYwKkKs</a:t>
            </a:r>
          </a:p>
        </p:txBody>
      </p:sp>
    </p:spTree>
    <p:extLst>
      <p:ext uri="{BB962C8B-B14F-4D97-AF65-F5344CB8AC3E}">
        <p14:creationId xmlns:p14="http://schemas.microsoft.com/office/powerpoint/2010/main" val="34246379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47</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u="sng" dirty="0">
                <a:solidFill>
                  <a:schemeClr val="bg1"/>
                </a:solidFill>
                <a:latin typeface="Berlin Sans FB Demi" panose="020E0802020502020306" pitchFamily="34" charset="0"/>
              </a:rPr>
              <a:t>Técnicas</a:t>
            </a:r>
          </a:p>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Suplantación Lógica</a:t>
            </a:r>
          </a:p>
          <a:p>
            <a:pPr marL="0" indent="0" algn="ctr">
              <a:buNone/>
            </a:pPr>
            <a:r>
              <a:rPr lang="es-CO" sz="4400" b="1" dirty="0">
                <a:solidFill>
                  <a:schemeClr val="bg1"/>
                </a:solidFill>
                <a:latin typeface="Berlin Sans FB Demi" panose="020E0802020502020306" pitchFamily="34" charset="0"/>
              </a:rPr>
              <a:t>Suplantación física </a:t>
            </a:r>
          </a:p>
          <a:p>
            <a:pPr marL="0" indent="0" algn="ctr">
              <a:buNone/>
            </a:pPr>
            <a:r>
              <a:rPr lang="es-CO" sz="4400" b="1" dirty="0">
                <a:solidFill>
                  <a:schemeClr val="bg1"/>
                </a:solidFill>
                <a:latin typeface="Berlin Sans FB Demi" panose="020E0802020502020306" pitchFamily="34" charset="0"/>
              </a:rPr>
              <a:t>Suplantación digital</a:t>
            </a:r>
          </a:p>
          <a:p>
            <a:pPr marL="0" indent="0" algn="ctr">
              <a:buNone/>
            </a:pPr>
            <a:endParaRPr lang="es-CO" dirty="0"/>
          </a:p>
        </p:txBody>
      </p:sp>
    </p:spTree>
    <p:extLst>
      <p:ext uri="{BB962C8B-B14F-4D97-AF65-F5344CB8AC3E}">
        <p14:creationId xmlns:p14="http://schemas.microsoft.com/office/powerpoint/2010/main" val="20752368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dirty="0">
                <a:solidFill>
                  <a:schemeClr val="bg1"/>
                </a:solidFill>
                <a:latin typeface="Berlin Sans FB Demi" panose="020E0802020502020306" pitchFamily="34" charset="0"/>
              </a:rPr>
              <a:t>Psicología y PLN (programación neurolingüística)</a:t>
            </a:r>
          </a:p>
          <a:p>
            <a:pPr algn="ctr"/>
            <a:r>
              <a:rPr lang="es-CO" sz="4400" dirty="0">
                <a:solidFill>
                  <a:schemeClr val="bg1"/>
                </a:solidFill>
                <a:latin typeface="Berlin Sans FB Demi" panose="020E0802020502020306" pitchFamily="34" charset="0"/>
              </a:rPr>
              <a:t>Personificación</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7249477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“Personificación”</a:t>
            </a:r>
          </a:p>
          <a:p>
            <a:pPr marL="0" indent="0" algn="ctr">
              <a:buNone/>
            </a:pPr>
            <a:r>
              <a:rPr lang="es-CO" sz="4400" dirty="0">
                <a:solidFill>
                  <a:schemeClr val="bg1"/>
                </a:solidFill>
                <a:latin typeface="Berlin Sans FB Demi" panose="020E0802020502020306" pitchFamily="34" charset="0"/>
              </a:rPr>
              <a:t>“Puede ser considerada como la más peligrosa y la más usada en la I.S”</a:t>
            </a:r>
          </a:p>
          <a:p>
            <a:pPr algn="ctr"/>
            <a:r>
              <a:rPr lang="es-CO" sz="4400" dirty="0">
                <a:solidFill>
                  <a:schemeClr val="bg1"/>
                </a:solidFill>
                <a:latin typeface="Berlin Sans FB Demi" panose="020E0802020502020306" pitchFamily="34" charset="0"/>
              </a:rPr>
              <a:t>Suplantar la identidad de una persona</a:t>
            </a:r>
          </a:p>
          <a:p>
            <a:pPr algn="ctr"/>
            <a:r>
              <a:rPr lang="es-CO" sz="4400" dirty="0">
                <a:solidFill>
                  <a:schemeClr val="bg1"/>
                </a:solidFill>
                <a:latin typeface="Berlin Sans FB Demi" panose="020E0802020502020306" pitchFamily="34" charset="0"/>
                <a:hlinkClick r:id="rId2"/>
              </a:rPr>
              <a:t>statistics</a:t>
            </a: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291796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“Conocimiento de la psique humana y el estudio del lenguaje verbal”</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6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50</a:t>
            </a:fld>
            <a:endParaRPr lang="es-CO"/>
          </a:p>
        </p:txBody>
      </p:sp>
      <p:sp>
        <p:nvSpPr>
          <p:cNvPr id="5" name="CuadroTexto 4"/>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 usan medios tecnológicos</a:t>
            </a:r>
          </a:p>
          <a:p>
            <a:pPr algn="ctr"/>
            <a:r>
              <a:rPr lang="es-CO" sz="4400" dirty="0">
                <a:solidFill>
                  <a:schemeClr val="bg1"/>
                </a:solidFill>
                <a:latin typeface="Berlin Sans FB Demi" panose="020E0802020502020306" pitchFamily="34" charset="0"/>
              </a:rPr>
              <a:t>Suplantación de SMS</a:t>
            </a:r>
          </a:p>
          <a:p>
            <a:pPr algn="ctr"/>
            <a:r>
              <a:rPr lang="es-CO" sz="4400" dirty="0">
                <a:solidFill>
                  <a:schemeClr val="bg1"/>
                </a:solidFill>
                <a:latin typeface="Berlin Sans FB Demi" panose="020E0802020502020306" pitchFamily="34" charset="0"/>
              </a:rPr>
              <a:t>Suplantación de GSM</a:t>
            </a:r>
          </a:p>
          <a:p>
            <a:pPr algn="ctr"/>
            <a:r>
              <a:rPr lang="es-CO" sz="4400" dirty="0">
                <a:solidFill>
                  <a:schemeClr val="bg1"/>
                </a:solidFill>
                <a:latin typeface="Berlin Sans FB Demi" panose="020E0802020502020306" pitchFamily="34" charset="0"/>
              </a:rPr>
              <a:t>Suplantación de direcciones IP</a:t>
            </a:r>
          </a:p>
          <a:p>
            <a:pPr algn="ctr"/>
            <a:r>
              <a:rPr lang="es-CO" sz="4400" dirty="0" err="1">
                <a:solidFill>
                  <a:schemeClr val="bg1"/>
                </a:solidFill>
                <a:latin typeface="Berlin Sans FB Demi" panose="020E0802020502020306" pitchFamily="34" charset="0"/>
              </a:rPr>
              <a:t>Etc</a:t>
            </a:r>
            <a:endParaRPr lang="es-CO" sz="4400" dirty="0">
              <a:solidFill>
                <a:schemeClr val="bg1"/>
              </a:solidFill>
              <a:latin typeface="Berlin Sans FB Demi" panose="020E0802020502020306" pitchFamily="34" charset="0"/>
            </a:endParaRPr>
          </a:p>
          <a:p>
            <a:pPr algn="ct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9180256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425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a:solidFill>
                <a:schemeClr val="bg1"/>
              </a:solidFill>
              <a:latin typeface="Berlin Sans FB Demi" panose="020E0802020502020306" pitchFamily="34" charset="0"/>
            </a:endParaRPr>
          </a:p>
          <a:p>
            <a:pPr marL="0" indent="0" algn="ctr">
              <a:buFont typeface="Arial" panose="020B0604020202020204" pitchFamily="34" charset="0"/>
              <a:buNone/>
            </a:pPr>
            <a:endParaRPr lang="es-CO"/>
          </a:p>
          <a:p>
            <a:pPr marL="0" indent="0" algn="ctr">
              <a:buFont typeface="Arial" panose="020B0604020202020204" pitchFamily="34" charset="0"/>
              <a:buNone/>
            </a:pPr>
            <a:endParaRPr lang="es-CO"/>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9"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Vishing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“Técnica de suplantación a través de Voz IP”</a:t>
            </a:r>
          </a:p>
          <a:p>
            <a:pPr marL="0" indent="0" algn="ctr">
              <a:buNone/>
            </a:pPr>
            <a:r>
              <a:rPr lang="es-CO" sz="4400" dirty="0">
                <a:solidFill>
                  <a:schemeClr val="bg1"/>
                </a:solidFill>
                <a:latin typeface="Berlin Sans FB Demi" panose="020E0802020502020306" pitchFamily="34" charset="0"/>
              </a:rPr>
              <a:t>Técnica automatizada</a:t>
            </a:r>
          </a:p>
          <a:p>
            <a:pPr marL="0" indent="0" algn="ctr">
              <a:buNone/>
            </a:pPr>
            <a:r>
              <a:rPr lang="es-CO" sz="4400" dirty="0">
                <a:solidFill>
                  <a:schemeClr val="bg1"/>
                </a:solidFill>
                <a:latin typeface="Berlin Sans FB Demi" panose="020E0802020502020306" pitchFamily="34" charset="0"/>
              </a:rPr>
              <a:t>Centralita IVR (Sistema de respuesta de voz interactiva) + ACD (Distribución de </a:t>
            </a:r>
            <a:r>
              <a:rPr lang="es-CO" sz="4400">
                <a:solidFill>
                  <a:schemeClr val="bg1"/>
                </a:solidFill>
                <a:latin typeface="Berlin Sans FB Demi" panose="020E0802020502020306" pitchFamily="34" charset="0"/>
              </a:rPr>
              <a:t>llamadas automáticas)</a:t>
            </a: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
        <p:nvSpPr>
          <p:cNvPr id="10"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095756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52</a:t>
            </a:fld>
            <a:endParaRPr lang="es-CO"/>
          </a:p>
        </p:txBody>
      </p:sp>
      <p:sp>
        <p:nvSpPr>
          <p:cNvPr id="6" name="CuadroTexto 5"/>
          <p:cNvSpPr txBox="1"/>
          <p:nvPr/>
        </p:nvSpPr>
        <p:spPr>
          <a:xfrm>
            <a:off x="0" y="114011"/>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2" name="Rectángulo 1">
            <a:extLst>
              <a:ext uri="{FF2B5EF4-FFF2-40B4-BE49-F238E27FC236}">
                <a16:creationId xmlns:a16="http://schemas.microsoft.com/office/drawing/2014/main" id="{F3FAE71B-7EBF-4431-94E9-509F1F916BB9}"/>
              </a:ext>
            </a:extLst>
          </p:cNvPr>
          <p:cNvSpPr/>
          <p:nvPr/>
        </p:nvSpPr>
        <p:spPr>
          <a:xfrm>
            <a:off x="3350778" y="5487610"/>
            <a:ext cx="4897431" cy="369332"/>
          </a:xfrm>
          <a:prstGeom prst="rect">
            <a:avLst/>
          </a:prstGeom>
        </p:spPr>
        <p:txBody>
          <a:bodyPr wrap="none">
            <a:spAutoFit/>
          </a:bodyPr>
          <a:lstStyle/>
          <a:p>
            <a:r>
              <a:rPr lang="es-CO" dirty="0">
                <a:solidFill>
                  <a:schemeClr val="bg1"/>
                </a:solidFill>
              </a:rPr>
              <a:t>https://www.youtube.com/watch?v=4TrH-PH45T0</a:t>
            </a:r>
          </a:p>
        </p:txBody>
      </p:sp>
    </p:spTree>
    <p:extLst>
      <p:ext uri="{BB962C8B-B14F-4D97-AF65-F5344CB8AC3E}">
        <p14:creationId xmlns:p14="http://schemas.microsoft.com/office/powerpoint/2010/main" val="2338940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vert="horz" lIns="91440" tIns="45720" rIns="91440" bIns="45720" rtlCol="0">
            <a:normAutofit/>
          </a:bodyPr>
          <a:lstStyle/>
          <a:p>
            <a:pPr lvl="1"/>
            <a:r>
              <a:rPr lang="es-CO" dirty="0"/>
              <a:t>LINK</a:t>
            </a: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53</a:t>
            </a:fld>
            <a:endParaRPr lang="es-CO"/>
          </a:p>
        </p:txBody>
      </p:sp>
      <p:sp>
        <p:nvSpPr>
          <p:cNvPr id="9"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1026" name="Picture 2" descr="Resultado de imagen para HACK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3265" y="1772703"/>
            <a:ext cx="8185470" cy="460432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2" name="Rectángulo 1">
            <a:extLst>
              <a:ext uri="{FF2B5EF4-FFF2-40B4-BE49-F238E27FC236}">
                <a16:creationId xmlns:a16="http://schemas.microsoft.com/office/drawing/2014/main" id="{70BA89CA-3EF1-4099-96CB-D1E1B2492784}"/>
              </a:ext>
            </a:extLst>
          </p:cNvPr>
          <p:cNvSpPr/>
          <p:nvPr/>
        </p:nvSpPr>
        <p:spPr>
          <a:xfrm>
            <a:off x="4367451" y="6429952"/>
            <a:ext cx="3054426" cy="369332"/>
          </a:xfrm>
          <a:prstGeom prst="rect">
            <a:avLst/>
          </a:prstGeom>
        </p:spPr>
        <p:txBody>
          <a:bodyPr wrap="none">
            <a:spAutoFit/>
          </a:bodyPr>
          <a:lstStyle/>
          <a:p>
            <a:r>
              <a:rPr lang="es-CO" dirty="0">
                <a:hlinkClick r:id="rId3"/>
              </a:rPr>
              <a:t>https://youtu.be/F78UdORll-Q</a:t>
            </a:r>
            <a:endParaRPr lang="es-CO" dirty="0"/>
          </a:p>
        </p:txBody>
      </p:sp>
    </p:spTree>
    <p:extLst>
      <p:ext uri="{BB962C8B-B14F-4D97-AF65-F5344CB8AC3E}">
        <p14:creationId xmlns:p14="http://schemas.microsoft.com/office/powerpoint/2010/main" val="4130789818"/>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pPr marL="0" indent="0">
              <a:buNone/>
            </a:pPr>
            <a:r>
              <a:rPr lang="es-CO" sz="4400" b="1" dirty="0">
                <a:solidFill>
                  <a:schemeClr val="bg1"/>
                </a:solidFill>
                <a:latin typeface="Berlin Sans FB Demi" panose="020E0802020502020306" pitchFamily="34" charset="0"/>
              </a:rPr>
              <a:t>Ramos, Antonio., </a:t>
            </a:r>
            <a:r>
              <a:rPr lang="es-CO" sz="4400" b="1" dirty="0" err="1">
                <a:solidFill>
                  <a:schemeClr val="bg1"/>
                </a:solidFill>
                <a:latin typeface="Berlin Sans FB Demi" panose="020E0802020502020306" pitchFamily="34" charset="0"/>
              </a:rPr>
              <a:t>Barberto</a:t>
            </a:r>
            <a:r>
              <a:rPr lang="es-CO" sz="4400" b="1" dirty="0">
                <a:solidFill>
                  <a:schemeClr val="bg1"/>
                </a:solidFill>
                <a:latin typeface="Berlin Sans FB Demi" panose="020E0802020502020306" pitchFamily="34" charset="0"/>
              </a:rPr>
              <a:t>, C. </a:t>
            </a:r>
            <a:r>
              <a:rPr lang="es-CO" sz="4400" b="1" dirty="0" err="1">
                <a:solidFill>
                  <a:schemeClr val="bg1"/>
                </a:solidFill>
                <a:latin typeface="Berlin Sans FB Demi" panose="020E0802020502020306" pitchFamily="34" charset="0"/>
              </a:rPr>
              <a:t>Marugan</a:t>
            </a:r>
            <a:r>
              <a:rPr lang="es-CO" sz="4400" b="1" dirty="0">
                <a:solidFill>
                  <a:schemeClr val="bg1"/>
                </a:solidFill>
                <a:latin typeface="Berlin Sans FB Demi" panose="020E0802020502020306" pitchFamily="34" charset="0"/>
              </a:rPr>
              <a:t>, D., &amp; Gonzáles I. hacking con ingeniería social técnicas para </a:t>
            </a:r>
            <a:r>
              <a:rPr lang="es-CO" sz="4400" b="1" dirty="0" err="1">
                <a:solidFill>
                  <a:schemeClr val="bg1"/>
                </a:solidFill>
                <a:latin typeface="Berlin Sans FB Demi" panose="020E0802020502020306" pitchFamily="34" charset="0"/>
              </a:rPr>
              <a:t>hackear</a:t>
            </a:r>
            <a:r>
              <a:rPr lang="es-CO" sz="4400" b="1" dirty="0">
                <a:solidFill>
                  <a:schemeClr val="bg1"/>
                </a:solidFill>
                <a:latin typeface="Berlin Sans FB Demi" panose="020E0802020502020306" pitchFamily="34" charset="0"/>
              </a:rPr>
              <a:t> humanos</a:t>
            </a:r>
          </a:p>
          <a:p>
            <a:pPr marL="0" indent="0">
              <a:buNone/>
            </a:pPr>
            <a:endParaRPr lang="es-CO"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(2014). Unmasking the social engineer: The human element of security. John Wiley &amp; Sons.</a:t>
            </a:r>
            <a:endParaRPr lang="es-CO" sz="4400" b="1" dirty="0">
              <a:solidFill>
                <a:schemeClr val="bg1"/>
              </a:solidFill>
              <a:latin typeface="Berlin Sans FB Demi" panose="020E0802020502020306" pitchFamily="34" charset="0"/>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Bibliografía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26283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qfJ02Y689G8">
            <a:hlinkClick r:id="" action="ppaction://media"/>
          </p:cNvPr>
          <p:cNvPicPr>
            <a:picLocks noGrp="1" noRot="1" noChangeAspect="1"/>
          </p:cNvPicPr>
          <p:nvPr>
            <p:ph idx="1"/>
            <a:videoFile r:link="rId1"/>
          </p:nvPr>
        </p:nvPicPr>
        <p:blipFill>
          <a:blip r:embed="rId3"/>
          <a:stretch>
            <a:fillRect/>
          </a:stretch>
        </p:blipFill>
        <p:spPr>
          <a:xfrm>
            <a:off x="4572000" y="2857500"/>
            <a:ext cx="3048000" cy="2286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55</a:t>
            </a:fld>
            <a:endParaRPr lang="es-CO"/>
          </a:p>
        </p:txBody>
      </p:sp>
    </p:spTree>
    <p:extLst>
      <p:ext uri="{BB962C8B-B14F-4D97-AF65-F5344CB8AC3E}">
        <p14:creationId xmlns:p14="http://schemas.microsoft.com/office/powerpoint/2010/main" val="4182979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Basadas en el hacking tecnológico </a:t>
            </a:r>
          </a:p>
          <a:p>
            <a:pPr marL="0" indent="0" algn="ctr">
              <a:buNone/>
            </a:pPr>
            <a:r>
              <a:rPr lang="es-CO" sz="4400" b="1" dirty="0">
                <a:solidFill>
                  <a:schemeClr val="bg1"/>
                </a:solidFill>
                <a:latin typeface="Berlin Sans FB Demi" panose="020E0802020502020306" pitchFamily="34" charset="0"/>
              </a:rPr>
              <a:t>Basadas en la interacción humana</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08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pic>
        <p:nvPicPr>
          <p:cNvPr id="7" name="Picture 2" descr="Resultado de imagen para hackers famosos 20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695" y="2010112"/>
            <a:ext cx="5853760" cy="336423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4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a:t>
            </a:fld>
            <a:endParaRPr lang="es-CO"/>
          </a:p>
        </p:txBody>
      </p:sp>
      <p:pic>
        <p:nvPicPr>
          <p:cNvPr id="6" name="Imagen 5">
            <a:hlinkClick r:id="rId2"/>
          </p:cNvPr>
          <p:cNvPicPr>
            <a:picLocks noChangeAspect="1"/>
          </p:cNvPicPr>
          <p:nvPr/>
        </p:nvPicPr>
        <p:blipFill>
          <a:blip r:embed="rId3"/>
          <a:stretch>
            <a:fillRect/>
          </a:stretch>
        </p:blipFill>
        <p:spPr>
          <a:xfrm>
            <a:off x="7411876" y="1789489"/>
            <a:ext cx="2911948" cy="4804973"/>
          </a:xfrm>
          <a:prstGeom prst="rect">
            <a:avLst/>
          </a:prstGeom>
          <a:effectLst>
            <a:innerShdw blurRad="114300">
              <a:prstClr val="black"/>
            </a:innerShdw>
          </a:effec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pic>
        <p:nvPicPr>
          <p:cNvPr id="3074" name="Picture 2" descr="Resultado de imagen para pervert face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087" y="2980658"/>
            <a:ext cx="3230177" cy="242263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hlinkClick r:id="rId5"/>
          </p:cNvPr>
          <p:cNvPicPr>
            <a:picLocks noChangeAspect="1"/>
          </p:cNvPicPr>
          <p:nvPr/>
        </p:nvPicPr>
        <p:blipFill>
          <a:blip r:embed="rId6"/>
          <a:stretch>
            <a:fillRect/>
          </a:stretch>
        </p:blipFill>
        <p:spPr>
          <a:xfrm>
            <a:off x="745069" y="1789489"/>
            <a:ext cx="6024069" cy="4308094"/>
          </a:xfrm>
          <a:prstGeom prst="rect">
            <a:avLst/>
          </a:prstGeom>
        </p:spPr>
      </p:pic>
    </p:spTree>
    <p:extLst>
      <p:ext uri="{BB962C8B-B14F-4D97-AF65-F5344CB8AC3E}">
        <p14:creationId xmlns:p14="http://schemas.microsoft.com/office/powerpoint/2010/main" val="362931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existe un mecanismo de defensa tecnológico contra un ataque basado en vulnerabilidades de la psique humana”</a:t>
            </a:r>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2914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1141</TotalTime>
  <Words>710</Words>
  <Application>Microsoft Office PowerPoint</Application>
  <PresentationFormat>Panorámica</PresentationFormat>
  <Paragraphs>258</Paragraphs>
  <Slides>55</Slides>
  <Notes>0</Notes>
  <HiddenSlides>0</HiddenSlides>
  <MMClips>8</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55</vt:i4>
      </vt:variant>
    </vt:vector>
  </HeadingPairs>
  <TitlesOfParts>
    <vt:vector size="60" baseType="lpstr">
      <vt:lpstr>Arial</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Urcuqui</dc:creator>
  <cp:lastModifiedBy>Christian Urcuqui</cp:lastModifiedBy>
  <cp:revision>94</cp:revision>
  <dcterms:created xsi:type="dcterms:W3CDTF">2017-09-04T21:29:19Z</dcterms:created>
  <dcterms:modified xsi:type="dcterms:W3CDTF">2018-03-06T00:38:49Z</dcterms:modified>
</cp:coreProperties>
</file>